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387" r:id="rId2"/>
    <p:sldId id="408" r:id="rId3"/>
    <p:sldId id="409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10" r:id="rId13"/>
    <p:sldId id="411" r:id="rId14"/>
    <p:sldId id="412" r:id="rId15"/>
    <p:sldId id="423" r:id="rId16"/>
    <p:sldId id="425" r:id="rId17"/>
    <p:sldId id="426" r:id="rId18"/>
    <p:sldId id="424" r:id="rId19"/>
    <p:sldId id="427" r:id="rId20"/>
    <p:sldId id="413" r:id="rId21"/>
    <p:sldId id="421" r:id="rId22"/>
    <p:sldId id="422" r:id="rId23"/>
    <p:sldId id="415" r:id="rId24"/>
    <p:sldId id="417" r:id="rId25"/>
    <p:sldId id="418" r:id="rId26"/>
    <p:sldId id="419" r:id="rId27"/>
    <p:sldId id="428" r:id="rId28"/>
    <p:sldId id="420" r:id="rId29"/>
    <p:sldId id="429" r:id="rId30"/>
    <p:sldId id="40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72">
          <p15:clr>
            <a:srgbClr val="A4A3A4"/>
          </p15:clr>
        </p15:guide>
        <p15:guide id="2" pos="57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6CC66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8" autoAdjust="0"/>
    <p:restoredTop sz="94701" autoAdjust="0"/>
  </p:normalViewPr>
  <p:slideViewPr>
    <p:cSldViewPr snapToGrid="0" snapToObjects="1">
      <p:cViewPr varScale="1">
        <p:scale>
          <a:sx n="136" d="100"/>
          <a:sy n="136" d="100"/>
        </p:scale>
        <p:origin x="-104" y="-264"/>
      </p:cViewPr>
      <p:guideLst>
        <p:guide orient="horz" pos="4272"/>
        <p:guide pos="5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16" d="100"/>
          <a:sy n="116" d="100"/>
        </p:scale>
        <p:origin x="-455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E3BE96-147E-C54C-9271-6381177D17EF}" type="datetime1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AB5960-9AD7-2E4B-BE06-CDA1583C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7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F777F-A8D4-DD47-9FC9-E331403B35AA}" type="datetime1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D1FD84-01E1-564C-96CF-588C4EAFD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33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 generation and distribution, networking equipment, HVACs, etc.</a:t>
            </a:r>
          </a:p>
          <a:p>
            <a:r>
              <a:rPr lang="en-US" dirty="0" smtClean="0"/>
              <a:t>At the moment alarms are inconsistent</a:t>
            </a:r>
          </a:p>
          <a:p>
            <a:r>
              <a:rPr lang="en-US" dirty="0" smtClean="0"/>
              <a:t>Main motivation is</a:t>
            </a:r>
            <a:r>
              <a:rPr lang="en-US" baseline="0" dirty="0" smtClean="0"/>
              <a:t> efficiency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FD84-01E1-564C-96CF-588C4EAFDD9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61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never be covered by other windows, dialogs</a:t>
            </a:r>
          </a:p>
          <a:p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FD84-01E1-564C-96CF-588C4EAFDD9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4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Designed to be the ALMA SW alarm system only</a:t>
            </a:r>
          </a:p>
          <a:p>
            <a:r>
              <a:rPr lang="en-US" dirty="0" smtClean="0"/>
              <a:t>Now showing several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FD84-01E1-564C-96CF-588C4EAFDD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4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FD84-01E1-564C-96CF-588C4EAFDD9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89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Alarm is to abnormal condition what a notification</a:t>
            </a:r>
            <a:r>
              <a:rPr lang="en-US" baseline="0" dirty="0" smtClean="0"/>
              <a:t> is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FD84-01E1-564C-96CF-588C4EAFDD9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Alarm is to abnormal condition what a notification</a:t>
            </a:r>
            <a:r>
              <a:rPr lang="en-US" baseline="0" dirty="0" smtClean="0"/>
              <a:t> is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FD84-01E1-564C-96CF-588C4EAFDD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Alarm is to abnormal condition what a notification</a:t>
            </a:r>
            <a:r>
              <a:rPr lang="en-US" baseline="0" dirty="0" smtClean="0"/>
              <a:t> is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FD84-01E1-564C-96CF-588C4EAFDD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Alarm is to abnormal condition what a notification</a:t>
            </a:r>
            <a:r>
              <a:rPr lang="en-US" baseline="0" dirty="0" smtClean="0"/>
              <a:t> is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FD84-01E1-564C-96CF-588C4EAFDD9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Alarm is to abnormal condition what a notification</a:t>
            </a:r>
            <a:r>
              <a:rPr lang="en-US" baseline="0" dirty="0" smtClean="0"/>
              <a:t> is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FD84-01E1-564C-96CF-588C4EAFDD9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Alarm is to abnormal condition what a notification</a:t>
            </a:r>
            <a:r>
              <a:rPr lang="en-US" baseline="0" dirty="0" smtClean="0"/>
              <a:t> is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1FD84-01E1-564C-96CF-588C4EAFDD9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1477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64928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000" y="1295400"/>
            <a:ext cx="8640000" cy="2125800"/>
          </a:xfrm>
          <a:prstGeom prst="rect">
            <a:avLst/>
          </a:prstGeom>
        </p:spPr>
        <p:txBody>
          <a:bodyPr/>
          <a:lstStyle>
            <a:lvl1pPr>
              <a:defRPr sz="3200" b="1" i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2000" y="3573600"/>
            <a:ext cx="8640000" cy="2827200"/>
          </a:xfrm>
        </p:spPr>
        <p:txBody>
          <a:bodyPr/>
          <a:lstStyle>
            <a:lvl1pPr marL="0" indent="0" algn="ctr">
              <a:buFont typeface="Monotype Sorts" pitchFamily="112" charset="2"/>
              <a:buNone/>
              <a:defRPr b="0" i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997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000" y="1295400"/>
            <a:ext cx="6840280" cy="5105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20400" cy="79208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5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371600"/>
            <a:ext cx="8640000" cy="5027611"/>
          </a:xfrm>
        </p:spPr>
        <p:txBody>
          <a:bodyPr/>
          <a:lstStyle>
            <a:lvl1pPr>
              <a:defRPr b="0" i="0">
                <a:latin typeface="Calibri" pitchFamily="34" charset="0"/>
                <a:cs typeface="Calibri" pitchFamily="34" charset="0"/>
              </a:defRPr>
            </a:lvl1pPr>
            <a:lvl2pPr>
              <a:defRPr b="0" i="0">
                <a:latin typeface="Calibri" pitchFamily="34" charset="0"/>
                <a:cs typeface="Calibri" pitchFamily="34" charset="0"/>
              </a:defRPr>
            </a:lvl2pPr>
            <a:lvl3pPr>
              <a:defRPr b="0" i="0">
                <a:latin typeface="Calibri" pitchFamily="34" charset="0"/>
                <a:cs typeface="Calibri" pitchFamily="34" charset="0"/>
              </a:defRPr>
            </a:lvl3pPr>
            <a:lvl4pPr>
              <a:defRPr b="0" i="0">
                <a:latin typeface="Calibri" pitchFamily="34" charset="0"/>
                <a:cs typeface="Calibri" pitchFamily="34" charset="0"/>
              </a:defRPr>
            </a:lvl4pPr>
            <a:lvl5pPr>
              <a:defRPr b="0" i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63972" cy="79208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0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295400"/>
            <a:ext cx="8640000" cy="210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20400" cy="79208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0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71600"/>
            <a:ext cx="414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0" y="1371600"/>
            <a:ext cx="414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20400" cy="79208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0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2195513" y="63500"/>
            <a:ext cx="6696075" cy="1000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GB" sz="3200" b="1" dirty="0" smtClean="0">
              <a:solidFill>
                <a:srgbClr val="262626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309800"/>
            <a:ext cx="4140000" cy="900000"/>
          </a:xfrm>
        </p:spPr>
        <p:txBody>
          <a:bodyPr/>
          <a:lstStyle>
            <a:lvl1pPr marL="0" indent="0">
              <a:buNone/>
              <a:defRPr sz="2200" b="0" i="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000" y="2286000"/>
            <a:ext cx="4140000" cy="4114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752000" y="1309800"/>
            <a:ext cx="4140000" cy="900000"/>
          </a:xfrm>
        </p:spPr>
        <p:txBody>
          <a:bodyPr/>
          <a:lstStyle>
            <a:lvl1pPr marL="0" indent="0">
              <a:buNone/>
              <a:defRPr sz="2200" b="0" i="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4752000" y="2286000"/>
            <a:ext cx="4140000" cy="4114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20400" cy="79208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20400" cy="79208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3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309800"/>
            <a:ext cx="2880000" cy="900000"/>
          </a:xfrm>
        </p:spPr>
        <p:txBody>
          <a:bodyPr/>
          <a:lstStyle>
            <a:lvl1pPr marL="0" indent="0">
              <a:buNone/>
              <a:defRPr sz="2200" b="0" i="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000" y="2286000"/>
            <a:ext cx="2880000" cy="4114800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3491880" y="1309800"/>
            <a:ext cx="5400120" cy="50910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20400" cy="79208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1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000" y="1295400"/>
            <a:ext cx="86400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00" y="5860800"/>
            <a:ext cx="8640000" cy="54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20400" cy="79208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6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000" y="1371600"/>
            <a:ext cx="8640000" cy="50292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20400" cy="792088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6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371600"/>
            <a:ext cx="86391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217488" y="6548438"/>
            <a:ext cx="8747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ALMA-CTA Meeting </a:t>
            </a:r>
            <a:r>
              <a:rPr lang="mr-IN" sz="1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–</a:t>
            </a:r>
            <a:r>
              <a:rPr lang="en-US" sz="1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Garching 12 December 2016</a:t>
            </a:r>
            <a:endParaRPr lang="en-US" sz="10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1477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1477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0" name="Picture 3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22238"/>
            <a:ext cx="64928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so-logo-p3005_20mm"/>
          <p:cNvPicPr/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316416" y="116632"/>
            <a:ext cx="6653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09" r:id="rId2"/>
    <p:sldLayoutId id="2147484510" r:id="rId3"/>
    <p:sldLayoutId id="2147484511" r:id="rId4"/>
    <p:sldLayoutId id="2147484518" r:id="rId5"/>
    <p:sldLayoutId id="2147484512" r:id="rId6"/>
    <p:sldLayoutId id="2147484513" r:id="rId7"/>
    <p:sldLayoutId id="2147484514" r:id="rId8"/>
    <p:sldLayoutId id="2147484515" r:id="rId9"/>
    <p:sldLayoutId id="2147484516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/>
          <a:ea typeface="MS PGothic" pitchFamily="34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itchFamily="-108" charset="0"/>
          <a:ea typeface="MS PGothic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itchFamily="-108" charset="0"/>
          <a:ea typeface="MS PGothic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itchFamily="-108" charset="0"/>
          <a:ea typeface="MS PGothic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itchFamily="-108" charset="0"/>
          <a:ea typeface="MS PGothic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0000"/>
        <a:buFont typeface="Monotype Sorts" charset="0"/>
        <a:buChar char="n"/>
        <a:defRPr sz="28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Ø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252413" y="2781300"/>
            <a:ext cx="8639175" cy="3619500"/>
          </a:xfrm>
        </p:spPr>
        <p:txBody>
          <a:bodyPr/>
          <a:lstStyle/>
          <a:p>
            <a:pPr>
              <a:buFont typeface="Monotype Sorts" charset="0"/>
              <a:buNone/>
            </a:pPr>
            <a:endParaRPr lang="en-US" sz="3200" b="1" dirty="0" smtClean="0">
              <a:latin typeface="Calibri" charset="0"/>
              <a:ea typeface="MS PGothic" charset="0"/>
              <a:cs typeface="Arial" charset="0"/>
            </a:endParaRPr>
          </a:p>
          <a:p>
            <a:r>
              <a:rPr lang="en-US" dirty="0" smtClean="0">
                <a:latin typeface="Calibri" charset="0"/>
                <a:ea typeface="MS PGothic" charset="0"/>
                <a:cs typeface="Arial" charset="0"/>
              </a:rPr>
              <a:t>Integrated Alarm System for the ALMA Observatory</a:t>
            </a:r>
          </a:p>
          <a:p>
            <a:r>
              <a:rPr lang="en-US" sz="1600" dirty="0" smtClean="0">
                <a:latin typeface="Arial" charset="0"/>
                <a:ea typeface="ＭＳ Ｐゴシック" charset="0"/>
              </a:rPr>
              <a:t>EU </a:t>
            </a:r>
            <a:r>
              <a:rPr lang="en-US" sz="1600" dirty="0">
                <a:latin typeface="Arial" charset="0"/>
                <a:ea typeface="ＭＳ Ｐゴシック" charset="0"/>
              </a:rPr>
              <a:t>funded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ALMA </a:t>
            </a:r>
            <a:r>
              <a:rPr lang="en-US" sz="1600" dirty="0">
                <a:latin typeface="Arial" charset="0"/>
                <a:ea typeface="ＭＳ Ｐゴシック" charset="0"/>
              </a:rPr>
              <a:t>development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project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pPr>
              <a:buFont typeface="Monotype Sorts" charset="0"/>
              <a:buNone/>
            </a:pPr>
            <a:endParaRPr lang="en-US" dirty="0" smtClean="0">
              <a:latin typeface="Calibri" charset="0"/>
              <a:ea typeface="MS PGothic" charset="0"/>
              <a:cs typeface="Arial" charset="0"/>
            </a:endParaRPr>
          </a:p>
          <a:p>
            <a:r>
              <a:rPr lang="en-US" sz="1800" dirty="0">
                <a:latin typeface="Calibri" charset="0"/>
                <a:ea typeface="MS PGothic" charset="0"/>
                <a:cs typeface="Arial" charset="0"/>
              </a:rPr>
              <a:t>Erich </a:t>
            </a:r>
            <a:r>
              <a:rPr lang="en-US" sz="1800" dirty="0" err="1">
                <a:latin typeface="Calibri" charset="0"/>
                <a:ea typeface="MS PGothic" charset="0"/>
                <a:cs typeface="Arial" charset="0"/>
              </a:rPr>
              <a:t>Schmid</a:t>
            </a:r>
            <a:endParaRPr lang="en-US" sz="1800" dirty="0">
              <a:latin typeface="Calibri" charset="0"/>
              <a:ea typeface="MS PGothic" charset="0"/>
              <a:cs typeface="Arial" charset="0"/>
            </a:endParaRPr>
          </a:p>
          <a:p>
            <a:pPr>
              <a:buFont typeface="Monotype Sorts" charset="0"/>
              <a:buNone/>
            </a:pPr>
            <a:r>
              <a:rPr lang="en-US" sz="1800" dirty="0" smtClean="0">
                <a:latin typeface="Calibri" charset="0"/>
                <a:ea typeface="MS PGothic" charset="0"/>
                <a:cs typeface="Arial" charset="0"/>
              </a:rPr>
              <a:t>ESO ALMA Support Centre - ALMA Computing</a:t>
            </a:r>
            <a:endParaRPr lang="en-US" sz="2000" dirty="0">
              <a:latin typeface="Calibri" charset="0"/>
              <a:ea typeface="MS PGothic" charset="0"/>
              <a:cs typeface="Arial" charset="0"/>
            </a:endParaRPr>
          </a:p>
        </p:txBody>
      </p:sp>
      <p:pic>
        <p:nvPicPr>
          <p:cNvPr id="6" name="Picture 5" descr="eso-logo-p3005_20m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6416" y="116632"/>
            <a:ext cx="6653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AOG Alarm Panel</a:t>
            </a:r>
            <a:endParaRPr lang="en-US" dirty="0"/>
          </a:p>
        </p:txBody>
      </p:sp>
      <p:pic>
        <p:nvPicPr>
          <p:cNvPr id="6" name="Content Placeholder 5" descr="aogAlarmPanel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" b="29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972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Alarm Notification</a:t>
            </a:r>
            <a:endParaRPr lang="en-US" dirty="0"/>
          </a:p>
        </p:txBody>
      </p:sp>
      <p:pic>
        <p:nvPicPr>
          <p:cNvPr id="4" name="Content Placeholder 3" descr="emailAlarmNotification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r="13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756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600" dirty="0" smtClean="0"/>
              <a:t> Small internal study to determine requirements</a:t>
            </a:r>
          </a:p>
          <a:p>
            <a:pPr lvl="1"/>
            <a:r>
              <a:rPr lang="en-AU" sz="3200" dirty="0" smtClean="0"/>
              <a:t> Funds from ESO to cover travel and contracts</a:t>
            </a:r>
          </a:p>
          <a:p>
            <a:pPr lvl="1"/>
            <a:r>
              <a:rPr lang="en-AU" sz="3200" dirty="0"/>
              <a:t> </a:t>
            </a:r>
            <a:r>
              <a:rPr lang="en-AU" sz="3200" dirty="0" smtClean="0"/>
              <a:t>Collaboration of all ALMA partners</a:t>
            </a:r>
          </a:p>
          <a:p>
            <a:pPr lvl="1"/>
            <a:r>
              <a:rPr lang="en-AU" sz="3200" dirty="0" smtClean="0"/>
              <a:t> Contracts with experts</a:t>
            </a:r>
          </a:p>
          <a:p>
            <a:pPr lvl="1"/>
            <a:r>
              <a:rPr lang="en-AU" sz="3200" dirty="0" smtClean="0"/>
              <a:t> Started in October 2015, completed in June 2016</a:t>
            </a:r>
          </a:p>
          <a:p>
            <a:pPr marL="457200" lvl="1" indent="0">
              <a:buNone/>
            </a:pPr>
            <a:endParaRPr lang="en-A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Approach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54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Identify </a:t>
            </a:r>
            <a:r>
              <a:rPr lang="en-GB" dirty="0"/>
              <a:t>all the </a:t>
            </a:r>
            <a:r>
              <a:rPr lang="en-GB" dirty="0" smtClean="0"/>
              <a:t>relevant hardware </a:t>
            </a:r>
            <a:r>
              <a:rPr lang="en-GB" dirty="0"/>
              <a:t>and </a:t>
            </a:r>
            <a:r>
              <a:rPr lang="en-GB" dirty="0" smtClean="0"/>
              <a:t>software systems. </a:t>
            </a:r>
            <a:r>
              <a:rPr lang="en-GB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0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Document </a:t>
            </a:r>
            <a:r>
              <a:rPr lang="en-GB" dirty="0"/>
              <a:t>the existing alarm systems and available interfaces to access relevant data</a:t>
            </a:r>
            <a:r>
              <a:rPr lang="en-GB" dirty="0" smtClean="0"/>
              <a:t>.</a:t>
            </a:r>
            <a:r>
              <a:rPr lang="en-GB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✔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Engage an external alarm </a:t>
            </a:r>
            <a:r>
              <a:rPr lang="en-GB" dirty="0" smtClean="0"/>
              <a:t>system expert (ESA)</a:t>
            </a:r>
            <a:r>
              <a:rPr lang="en-GB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✔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Engage a human-computer interface </a:t>
            </a:r>
            <a:r>
              <a:rPr lang="en-GB" dirty="0" smtClean="0"/>
              <a:t>expert (INRIA)</a:t>
            </a:r>
            <a:r>
              <a:rPr lang="en-GB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GB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Compile </a:t>
            </a:r>
            <a:r>
              <a:rPr lang="en-GB" dirty="0"/>
              <a:t>a report </a:t>
            </a:r>
            <a:r>
              <a:rPr lang="en-GB" dirty="0" smtClean="0"/>
              <a:t>to </a:t>
            </a:r>
            <a:r>
              <a:rPr lang="en-GB" dirty="0"/>
              <a:t>stipulate the requirements for an integrated alarm system</a:t>
            </a:r>
            <a:r>
              <a:rPr lang="en-GB" dirty="0" smtClean="0"/>
              <a:t>.</a:t>
            </a:r>
            <a:r>
              <a:rPr lang="en-GB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✔</a:t>
            </a:r>
            <a:r>
              <a:rPr lang="en-GB" dirty="0" smtClean="0"/>
              <a:t>  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Write a proposal for the upcoming call for ALMA development projects to design, implement and deploy an integrated alarm system</a:t>
            </a:r>
            <a:r>
              <a:rPr lang="en-GB" dirty="0" smtClean="0"/>
              <a:t>.</a:t>
            </a:r>
            <a:r>
              <a:rPr lang="en-GB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GB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Status update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182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 of ESA model</a:t>
            </a:r>
            <a:endParaRPr lang="en-A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8" y="2020727"/>
            <a:ext cx="6575602" cy="47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0298" y="1526088"/>
            <a:ext cx="502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 smtClean="0">
                <a:latin typeface="Calibri"/>
                <a:cs typeface="Calibri"/>
              </a:rPr>
              <a:t>Intuitive overview of the monitored information</a:t>
            </a:r>
          </a:p>
        </p:txBody>
      </p:sp>
    </p:spTree>
    <p:extLst>
      <p:ext uri="{BB962C8B-B14F-4D97-AF65-F5344CB8AC3E}">
        <p14:creationId xmlns:p14="http://schemas.microsoft.com/office/powerpoint/2010/main" val="287675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 of ESA model</a:t>
            </a:r>
            <a:endParaRPr lang="en-AU" dirty="0"/>
          </a:p>
        </p:txBody>
      </p:sp>
      <p:pic>
        <p:nvPicPr>
          <p:cNvPr id="20" name="Picture 4" descr="http://i.stack.imgur.com/s9wGx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94" y="1673995"/>
            <a:ext cx="5654487" cy="430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5029239" y="5274957"/>
            <a:ext cx="244582" cy="246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62629" y="1178186"/>
            <a:ext cx="856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 smtClean="0">
                <a:latin typeface="Calibri"/>
                <a:cs typeface="Calibri"/>
              </a:rPr>
              <a:t>Hierarchical model with alarm propagation</a:t>
            </a:r>
            <a:endParaRPr lang="en-GB" sz="1800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62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 of ESA model</a:t>
            </a:r>
            <a:endParaRPr lang="en-AU" dirty="0"/>
          </a:p>
        </p:txBody>
      </p:sp>
      <p:pic>
        <p:nvPicPr>
          <p:cNvPr id="20" name="Picture 4" descr="http://i.stack.imgur.com/s9wGx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94" y="1673995"/>
            <a:ext cx="5654487" cy="430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5029239" y="5274957"/>
            <a:ext cx="244582" cy="246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62629" y="1178186"/>
            <a:ext cx="856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 smtClean="0">
                <a:latin typeface="Calibri"/>
                <a:cs typeface="Calibri"/>
              </a:rPr>
              <a:t>Hierarchical model with alarm propagation</a:t>
            </a:r>
            <a:endParaRPr lang="en-GB" sz="1800" b="1" i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3664" y="4823350"/>
            <a:ext cx="244582" cy="246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925085" y="3932826"/>
            <a:ext cx="244582" cy="246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029239" y="3042302"/>
            <a:ext cx="244582" cy="246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40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 of ESA model</a:t>
            </a:r>
            <a:endParaRPr lang="en-AU" dirty="0"/>
          </a:p>
        </p:txBody>
      </p:sp>
      <p:pic>
        <p:nvPicPr>
          <p:cNvPr id="20" name="Picture 4" descr="http://i.stack.imgur.com/s9wGx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94" y="1673995"/>
            <a:ext cx="5654487" cy="430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5029239" y="5274957"/>
            <a:ext cx="244582" cy="246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62629" y="1178186"/>
            <a:ext cx="856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 smtClean="0">
                <a:latin typeface="Calibri"/>
                <a:cs typeface="Calibri"/>
              </a:rPr>
              <a:t>Hierarchical model with alarm propagation</a:t>
            </a:r>
            <a:endParaRPr lang="en-GB" sz="1800" b="1" i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3664" y="4823350"/>
            <a:ext cx="244582" cy="246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925085" y="3932826"/>
            <a:ext cx="244582" cy="246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029239" y="3042302"/>
            <a:ext cx="244582" cy="246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43912" y="2126074"/>
            <a:ext cx="244582" cy="246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656026" y="2126074"/>
            <a:ext cx="244582" cy="246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214604" y="1663778"/>
            <a:ext cx="244582" cy="246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44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 of ESA model</a:t>
            </a:r>
            <a:endParaRPr lang="en-AU" dirty="0"/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 flipH="1">
            <a:off x="3328346" y="1882606"/>
            <a:ext cx="3749880" cy="3321149"/>
            <a:chOff x="4797" y="1649"/>
            <a:chExt cx="692" cy="866"/>
          </a:xfrm>
        </p:grpSpPr>
        <p:sp>
          <p:nvSpPr>
            <p:cNvPr id="7" name="Rectangle 35"/>
            <p:cNvSpPr>
              <a:spLocks noChangeArrowheads="1"/>
            </p:cNvSpPr>
            <p:nvPr/>
          </p:nvSpPr>
          <p:spPr bwMode="auto">
            <a:xfrm>
              <a:off x="4866" y="1649"/>
              <a:ext cx="623" cy="20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600" dirty="0" smtClean="0">
                  <a:latin typeface="Calibri"/>
                  <a:cs typeface="Calibri"/>
                </a:rPr>
                <a:t>Property X</a:t>
              </a:r>
              <a:endParaRPr lang="en-GB" sz="1600" dirty="0">
                <a:latin typeface="Calibri"/>
                <a:cs typeface="Calibri"/>
              </a:endParaRPr>
            </a:p>
          </p:txBody>
        </p:sp>
        <p:sp>
          <p:nvSpPr>
            <p:cNvPr id="8" name="Line 36"/>
            <p:cNvSpPr>
              <a:spLocks noChangeShapeType="1"/>
            </p:cNvSpPr>
            <p:nvPr/>
          </p:nvSpPr>
          <p:spPr bwMode="auto">
            <a:xfrm>
              <a:off x="5297" y="1851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4797" y="1938"/>
              <a:ext cx="499" cy="155"/>
              <a:chOff x="3244" y="2687"/>
              <a:chExt cx="773" cy="227"/>
            </a:xfrm>
          </p:grpSpPr>
          <p:sp>
            <p:nvSpPr>
              <p:cNvPr id="16" name="Rectangle 38"/>
              <p:cNvSpPr>
                <a:spLocks noChangeArrowheads="1"/>
              </p:cNvSpPr>
              <p:nvPr/>
            </p:nvSpPr>
            <p:spPr bwMode="auto">
              <a:xfrm>
                <a:off x="3244" y="2687"/>
                <a:ext cx="599" cy="227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 dirty="0">
                    <a:latin typeface="Calibri"/>
                    <a:cs typeface="Calibri"/>
                  </a:rPr>
                  <a:t>Value</a:t>
                </a:r>
              </a:p>
            </p:txBody>
          </p:sp>
          <p:sp>
            <p:nvSpPr>
              <p:cNvPr id="17" name="Line 39"/>
              <p:cNvSpPr>
                <a:spLocks noChangeShapeType="1"/>
              </p:cNvSpPr>
              <p:nvPr/>
            </p:nvSpPr>
            <p:spPr bwMode="auto">
              <a:xfrm flipV="1">
                <a:off x="3843" y="2803"/>
                <a:ext cx="1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4802" y="2157"/>
              <a:ext cx="494" cy="156"/>
              <a:chOff x="3244" y="2736"/>
              <a:chExt cx="765" cy="227"/>
            </a:xfrm>
          </p:grpSpPr>
          <p:sp>
            <p:nvSpPr>
              <p:cNvPr id="14" name="Rectangle 41"/>
              <p:cNvSpPr>
                <a:spLocks noChangeArrowheads="1"/>
              </p:cNvSpPr>
              <p:nvPr/>
            </p:nvSpPr>
            <p:spPr bwMode="auto">
              <a:xfrm>
                <a:off x="3244" y="2736"/>
                <a:ext cx="599" cy="227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 dirty="0">
                    <a:latin typeface="Calibri"/>
                    <a:cs typeface="Calibri"/>
                  </a:rPr>
                  <a:t>Validity</a:t>
                </a:r>
              </a:p>
            </p:txBody>
          </p:sp>
          <p:sp>
            <p:nvSpPr>
              <p:cNvPr id="15" name="Line 42"/>
              <p:cNvSpPr>
                <a:spLocks noChangeShapeType="1"/>
              </p:cNvSpPr>
              <p:nvPr/>
            </p:nvSpPr>
            <p:spPr bwMode="auto">
              <a:xfrm>
                <a:off x="3835" y="2842"/>
                <a:ext cx="1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4801" y="2359"/>
              <a:ext cx="494" cy="156"/>
              <a:chOff x="3244" y="2786"/>
              <a:chExt cx="765" cy="227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3244" y="2786"/>
                <a:ext cx="599" cy="227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 dirty="0">
                    <a:latin typeface="Calibri"/>
                    <a:cs typeface="Calibri"/>
                  </a:rPr>
                  <a:t>Alarm</a:t>
                </a:r>
              </a:p>
            </p:txBody>
          </p:sp>
          <p:sp>
            <p:nvSpPr>
              <p:cNvPr id="13" name="Line 45"/>
              <p:cNvSpPr>
                <a:spLocks noChangeShapeType="1"/>
              </p:cNvSpPr>
              <p:nvPr/>
            </p:nvSpPr>
            <p:spPr bwMode="auto">
              <a:xfrm>
                <a:off x="3835" y="2842"/>
                <a:ext cx="1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3439217" y="1265814"/>
            <a:ext cx="223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 smtClean="0">
                <a:latin typeface="Calibri"/>
                <a:cs typeface="Calibri"/>
              </a:rPr>
              <a:t>Qualified values</a:t>
            </a:r>
            <a:endParaRPr lang="en-GB" sz="1800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62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 of ESA model</a:t>
            </a:r>
            <a:endParaRPr lang="en-AU" dirty="0"/>
          </a:p>
        </p:txBody>
      </p:sp>
      <p:sp>
        <p:nvSpPr>
          <p:cNvPr id="35" name="TextBox 34"/>
          <p:cNvSpPr txBox="1"/>
          <p:nvPr/>
        </p:nvSpPr>
        <p:spPr>
          <a:xfrm>
            <a:off x="162629" y="1178186"/>
            <a:ext cx="856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 smtClean="0">
                <a:latin typeface="Calibri"/>
                <a:cs typeface="Calibri"/>
              </a:rPr>
              <a:t>Heterogeneous source </a:t>
            </a:r>
            <a:r>
              <a:rPr lang="mr-IN" sz="1800" b="1" i="1" dirty="0" smtClean="0">
                <a:latin typeface="Calibri"/>
                <a:cs typeface="Calibri"/>
              </a:rPr>
              <a:t>–</a:t>
            </a:r>
            <a:r>
              <a:rPr lang="en-GB" sz="1800" b="1" i="1" dirty="0" smtClean="0">
                <a:latin typeface="Calibri"/>
                <a:cs typeface="Calibri"/>
              </a:rPr>
              <a:t> Homogeneous representation! </a:t>
            </a:r>
            <a:endParaRPr lang="en-GB" sz="1800" b="1" i="1" dirty="0"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92066" y="1663778"/>
            <a:ext cx="5251788" cy="3159572"/>
            <a:chOff x="1415994" y="1663778"/>
            <a:chExt cx="5654487" cy="4311956"/>
          </a:xfrm>
        </p:grpSpPr>
        <p:pic>
          <p:nvPicPr>
            <p:cNvPr id="20" name="Picture 4" descr="http://i.stack.imgur.com/s9wGx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994" y="1673995"/>
              <a:ext cx="5654487" cy="4301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/>
            <p:cNvSpPr/>
            <p:nvPr/>
          </p:nvSpPr>
          <p:spPr>
            <a:xfrm>
              <a:off x="5029239" y="5274957"/>
              <a:ext cx="244582" cy="2462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5483664" y="4823350"/>
              <a:ext cx="244582" cy="2462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5925085" y="3932826"/>
              <a:ext cx="244582" cy="2462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029239" y="3042302"/>
              <a:ext cx="244582" cy="2462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143912" y="2126074"/>
              <a:ext cx="244582" cy="2462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656026" y="2126074"/>
              <a:ext cx="244582" cy="2462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214604" y="1663778"/>
              <a:ext cx="244582" cy="2462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9" y="4823350"/>
            <a:ext cx="1482641" cy="202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891" y="4823350"/>
            <a:ext cx="1017325" cy="2034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6512" y="4823350"/>
            <a:ext cx="1683876" cy="21649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7811" y="5064369"/>
            <a:ext cx="1829972" cy="1708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6552" y="5188268"/>
            <a:ext cx="1665210" cy="1584551"/>
          </a:xfrm>
          <a:prstGeom prst="rect">
            <a:avLst/>
          </a:prstGeom>
        </p:spPr>
      </p:pic>
      <p:grpSp>
        <p:nvGrpSpPr>
          <p:cNvPr id="21" name="Group 69"/>
          <p:cNvGrpSpPr>
            <a:grpSpLocks/>
          </p:cNvGrpSpPr>
          <p:nvPr/>
        </p:nvGrpSpPr>
        <p:grpSpPr bwMode="auto">
          <a:xfrm flipH="1">
            <a:off x="7021106" y="1725762"/>
            <a:ext cx="1474267" cy="2096338"/>
            <a:chOff x="4797" y="1649"/>
            <a:chExt cx="692" cy="866"/>
          </a:xfrm>
        </p:grpSpPr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4866" y="1649"/>
              <a:ext cx="623" cy="20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600" dirty="0" smtClean="0">
                  <a:latin typeface="Calibri"/>
                  <a:cs typeface="Calibri"/>
                </a:rPr>
                <a:t>Property X</a:t>
              </a:r>
              <a:endParaRPr lang="en-GB" sz="1600" dirty="0">
                <a:latin typeface="Calibri"/>
                <a:cs typeface="Calibri"/>
              </a:endParaRPr>
            </a:p>
          </p:txBody>
        </p:sp>
        <p:sp>
          <p:nvSpPr>
            <p:cNvPr id="23" name="Line 36"/>
            <p:cNvSpPr>
              <a:spLocks noChangeShapeType="1"/>
            </p:cNvSpPr>
            <p:nvPr/>
          </p:nvSpPr>
          <p:spPr bwMode="auto">
            <a:xfrm>
              <a:off x="5297" y="1851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4" name="Group 37"/>
            <p:cNvGrpSpPr>
              <a:grpSpLocks/>
            </p:cNvGrpSpPr>
            <p:nvPr/>
          </p:nvGrpSpPr>
          <p:grpSpPr bwMode="auto">
            <a:xfrm>
              <a:off x="4797" y="1938"/>
              <a:ext cx="499" cy="155"/>
              <a:chOff x="3244" y="2687"/>
              <a:chExt cx="773" cy="227"/>
            </a:xfrm>
          </p:grpSpPr>
          <p:sp>
            <p:nvSpPr>
              <p:cNvPr id="32" name="Rectangle 38"/>
              <p:cNvSpPr>
                <a:spLocks noChangeArrowheads="1"/>
              </p:cNvSpPr>
              <p:nvPr/>
            </p:nvSpPr>
            <p:spPr bwMode="auto">
              <a:xfrm>
                <a:off x="3244" y="2687"/>
                <a:ext cx="599" cy="227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 dirty="0">
                    <a:latin typeface="Calibri"/>
                    <a:cs typeface="Calibri"/>
                  </a:rPr>
                  <a:t>Value</a:t>
                </a:r>
              </a:p>
            </p:txBody>
          </p:sp>
          <p:sp>
            <p:nvSpPr>
              <p:cNvPr id="33" name="Line 39"/>
              <p:cNvSpPr>
                <a:spLocks noChangeShapeType="1"/>
              </p:cNvSpPr>
              <p:nvPr/>
            </p:nvSpPr>
            <p:spPr bwMode="auto">
              <a:xfrm flipV="1">
                <a:off x="3843" y="2803"/>
                <a:ext cx="1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" name="Group 40"/>
            <p:cNvGrpSpPr>
              <a:grpSpLocks/>
            </p:cNvGrpSpPr>
            <p:nvPr/>
          </p:nvGrpSpPr>
          <p:grpSpPr bwMode="auto">
            <a:xfrm>
              <a:off x="4802" y="2157"/>
              <a:ext cx="494" cy="156"/>
              <a:chOff x="3244" y="2736"/>
              <a:chExt cx="765" cy="227"/>
            </a:xfrm>
          </p:grpSpPr>
          <p:sp>
            <p:nvSpPr>
              <p:cNvPr id="30" name="Rectangle 41"/>
              <p:cNvSpPr>
                <a:spLocks noChangeArrowheads="1"/>
              </p:cNvSpPr>
              <p:nvPr/>
            </p:nvSpPr>
            <p:spPr bwMode="auto">
              <a:xfrm>
                <a:off x="3244" y="2736"/>
                <a:ext cx="599" cy="227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 dirty="0">
                    <a:latin typeface="Calibri"/>
                    <a:cs typeface="Calibri"/>
                  </a:rPr>
                  <a:t>Validity</a:t>
                </a:r>
              </a:p>
            </p:txBody>
          </p:sp>
          <p:sp>
            <p:nvSpPr>
              <p:cNvPr id="31" name="Line 42"/>
              <p:cNvSpPr>
                <a:spLocks noChangeShapeType="1"/>
              </p:cNvSpPr>
              <p:nvPr/>
            </p:nvSpPr>
            <p:spPr bwMode="auto">
              <a:xfrm>
                <a:off x="3835" y="2842"/>
                <a:ext cx="1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4801" y="2359"/>
              <a:ext cx="494" cy="156"/>
              <a:chOff x="3244" y="2786"/>
              <a:chExt cx="765" cy="227"/>
            </a:xfrm>
          </p:grpSpPr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3244" y="2786"/>
                <a:ext cx="599" cy="227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 dirty="0">
                    <a:latin typeface="Calibri"/>
                    <a:cs typeface="Calibri"/>
                  </a:rPr>
                  <a:t>Alarm</a:t>
                </a:r>
              </a:p>
            </p:txBody>
          </p:sp>
          <p:sp>
            <p:nvSpPr>
              <p:cNvPr id="29" name="Line 45"/>
              <p:cNvSpPr>
                <a:spLocks noChangeShapeType="1"/>
              </p:cNvSpPr>
              <p:nvPr/>
            </p:nvSpPr>
            <p:spPr bwMode="auto">
              <a:xfrm>
                <a:off x="3835" y="2842"/>
                <a:ext cx="1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062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4000" dirty="0" smtClean="0"/>
              <a:t> </a:t>
            </a:r>
            <a:r>
              <a:rPr lang="en-AU" sz="3200" dirty="0" smtClean="0"/>
              <a:t>Motivation – why do we need this?</a:t>
            </a:r>
          </a:p>
          <a:p>
            <a:r>
              <a:rPr lang="en-AU" sz="3200" dirty="0" smtClean="0"/>
              <a:t> Approach – doing things the right way</a:t>
            </a:r>
          </a:p>
          <a:p>
            <a:r>
              <a:rPr lang="en-AU" sz="3200" dirty="0" smtClean="0"/>
              <a:t> Status update – what has happened so far?</a:t>
            </a:r>
          </a:p>
          <a:p>
            <a:r>
              <a:rPr lang="en-AU" sz="3200" dirty="0" smtClean="0"/>
              <a:t> Next steps – how do we bring this into production?</a:t>
            </a:r>
            <a:endParaRPr lang="en-A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225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2000" y="1201232"/>
            <a:ext cx="8640000" cy="5027611"/>
          </a:xfrm>
        </p:spPr>
        <p:txBody>
          <a:bodyPr/>
          <a:lstStyle/>
          <a:p>
            <a:r>
              <a:rPr lang="en-AU" dirty="0" smtClean="0"/>
              <a:t>Observatory Overview Panel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Alarm panel mock-ups</a:t>
            </a:r>
            <a:endParaRPr lang="en-AU" dirty="0"/>
          </a:p>
        </p:txBody>
      </p:sp>
      <p:pic>
        <p:nvPicPr>
          <p:cNvPr id="5" name="Picture 4" descr="alarm_overview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8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2000" y="1131546"/>
            <a:ext cx="8640000" cy="5027611"/>
          </a:xfrm>
        </p:spPr>
        <p:txBody>
          <a:bodyPr/>
          <a:lstStyle/>
          <a:p>
            <a:r>
              <a:rPr lang="en-AU" dirty="0" smtClean="0"/>
              <a:t>Array elements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Alarm panel mock-ups</a:t>
            </a:r>
            <a:endParaRPr lang="en-AU" dirty="0"/>
          </a:p>
        </p:txBody>
      </p:sp>
      <p:pic>
        <p:nvPicPr>
          <p:cNvPr id="6" name="Picture 5" descr="infrastructure_array_elem_sparklines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025"/>
            <a:ext cx="91440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7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Visualization techniques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Alarm panel mock-ups</a:t>
            </a:r>
            <a:endParaRPr lang="en-AU" dirty="0"/>
          </a:p>
        </p:txBody>
      </p:sp>
      <p:pic>
        <p:nvPicPr>
          <p:cNvPr id="8" name="Picture 7" descr="undistor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60916"/>
            <a:ext cx="8077200" cy="4203700"/>
          </a:xfrm>
          <a:prstGeom prst="rect">
            <a:avLst/>
          </a:prstGeom>
        </p:spPr>
      </p:pic>
      <p:pic>
        <p:nvPicPr>
          <p:cNvPr id="6" name="Picture 5" descr="distort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5" y="2060916"/>
            <a:ext cx="8047285" cy="46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2000" y="1170264"/>
            <a:ext cx="8640000" cy="5027611"/>
          </a:xfrm>
        </p:spPr>
        <p:txBody>
          <a:bodyPr/>
          <a:lstStyle/>
          <a:p>
            <a:r>
              <a:rPr lang="en-AU" dirty="0" smtClean="0"/>
              <a:t>Weather reporting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Alarm panel mock-ups</a:t>
            </a:r>
            <a:endParaRPr lang="en-AU" dirty="0"/>
          </a:p>
        </p:txBody>
      </p:sp>
      <p:pic>
        <p:nvPicPr>
          <p:cNvPr id="6" name="Picture 5" descr="infrastructure_weath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852"/>
            <a:ext cx="9144000" cy="51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2000" y="1147034"/>
            <a:ext cx="8640000" cy="5027611"/>
          </a:xfrm>
        </p:spPr>
        <p:txBody>
          <a:bodyPr/>
          <a:lstStyle/>
          <a:p>
            <a:r>
              <a:rPr lang="en-AU" dirty="0" smtClean="0"/>
              <a:t>Power generation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Alarm panel mock-ups</a:t>
            </a:r>
            <a:endParaRPr lang="en-AU" dirty="0"/>
          </a:p>
        </p:txBody>
      </p:sp>
      <p:pic>
        <p:nvPicPr>
          <p:cNvPr id="5" name="Picture 4" descr="infrastructure_power_alar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4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2000" y="1147033"/>
            <a:ext cx="8640000" cy="5027611"/>
          </a:xfrm>
        </p:spPr>
        <p:txBody>
          <a:bodyPr/>
          <a:lstStyle/>
          <a:p>
            <a:r>
              <a:rPr lang="en-AU" dirty="0" smtClean="0"/>
              <a:t>Buildings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Alarm panel mock-ups</a:t>
            </a:r>
            <a:endParaRPr lang="en-AU" dirty="0"/>
          </a:p>
        </p:txBody>
      </p:sp>
      <p:pic>
        <p:nvPicPr>
          <p:cNvPr id="5" name="Picture 4" descr="infrastructure_buildings_alar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750"/>
            <a:ext cx="9144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4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2000" y="1139289"/>
            <a:ext cx="8640000" cy="5027611"/>
          </a:xfrm>
        </p:spPr>
        <p:txBody>
          <a:bodyPr/>
          <a:lstStyle/>
          <a:p>
            <a:r>
              <a:rPr lang="en-AU" dirty="0" smtClean="0"/>
              <a:t>Observations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Alarm panel mock-ups</a:t>
            </a:r>
            <a:endParaRPr lang="en-AU" dirty="0"/>
          </a:p>
        </p:txBody>
      </p:sp>
      <p:pic>
        <p:nvPicPr>
          <p:cNvPr id="6" name="Picture 5" descr="process_sb_ex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506"/>
            <a:ext cx="9164920" cy="51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4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High-level Architecture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52" y="1570990"/>
            <a:ext cx="6832235" cy="447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2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Next steps</a:t>
            </a:r>
            <a:endParaRPr lang="en-AU" dirty="0"/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252000" y="1371600"/>
            <a:ext cx="8640000" cy="5027611"/>
          </a:xfrm>
          <a:prstGeom prst="rect">
            <a:avLst/>
          </a:prstGeom>
        </p:spPr>
        <p:txBody>
          <a:bodyPr/>
          <a:lstStyle/>
          <a:p>
            <a:r>
              <a:rPr lang="en-AU" sz="3200" dirty="0" smtClean="0"/>
              <a:t>Started prototyping</a:t>
            </a:r>
          </a:p>
          <a:p>
            <a:r>
              <a:rPr lang="en-AU" sz="3200" dirty="0" smtClean="0"/>
              <a:t>Start project in Jan 2017</a:t>
            </a:r>
          </a:p>
          <a:p>
            <a:r>
              <a:rPr lang="en-AU" sz="3200" dirty="0" smtClean="0"/>
              <a:t>Project duration ~ 2 years</a:t>
            </a:r>
          </a:p>
          <a:p>
            <a:r>
              <a:rPr lang="en-AU" sz="3200" dirty="0" smtClean="0"/>
              <a:t>Total effort required ~ 3.1 FTE years </a:t>
            </a:r>
          </a:p>
          <a:p>
            <a:pPr lvl="1"/>
            <a:r>
              <a:rPr lang="en-AU" sz="2800" dirty="0" smtClean="0"/>
              <a:t>1.6 ESO ISM Garching (0.8 FTE over 2 years) </a:t>
            </a:r>
          </a:p>
          <a:p>
            <a:pPr lvl="1"/>
            <a:r>
              <a:rPr lang="en-AU" sz="2800" dirty="0" smtClean="0"/>
              <a:t>1.5 ESO Contractor Santiago (1.0 FTE over 1.5 years) - TODO</a:t>
            </a:r>
          </a:p>
          <a:p>
            <a:r>
              <a:rPr lang="en-AU" sz="3200" dirty="0"/>
              <a:t>Run as open-source project in </a:t>
            </a:r>
            <a:r>
              <a:rPr lang="en-AU" sz="3200" dirty="0" err="1"/>
              <a:t>Github</a:t>
            </a:r>
            <a:endParaRPr lang="en-AU" sz="3200" dirty="0" smtClean="0"/>
          </a:p>
          <a:p>
            <a:pPr marL="0" indent="0">
              <a:buNone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40379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Next steps</a:t>
            </a:r>
            <a:endParaRPr lang="en-AU" dirty="0"/>
          </a:p>
        </p:txBody>
      </p:sp>
      <p:sp>
        <p:nvSpPr>
          <p:cNvPr id="4" name="Content Placeholder 1"/>
          <p:cNvSpPr>
            <a:spLocks noGrp="1"/>
          </p:cNvSpPr>
          <p:nvPr>
            <p:ph idx="4294967295"/>
          </p:nvPr>
        </p:nvSpPr>
        <p:spPr>
          <a:xfrm>
            <a:off x="252000" y="1371600"/>
            <a:ext cx="8640000" cy="5027611"/>
          </a:xfrm>
          <a:prstGeom prst="rect">
            <a:avLst/>
          </a:prstGeom>
        </p:spPr>
        <p:txBody>
          <a:bodyPr/>
          <a:lstStyle/>
          <a:p>
            <a:r>
              <a:rPr lang="en-AU" sz="3200" dirty="0" smtClean="0"/>
              <a:t>Design to be ready by end Q1 2017</a:t>
            </a:r>
          </a:p>
          <a:p>
            <a:r>
              <a:rPr lang="en-AU" sz="3200" dirty="0" smtClean="0"/>
              <a:t>Meeting with CTA in mid December</a:t>
            </a:r>
          </a:p>
          <a:p>
            <a:r>
              <a:rPr lang="en-AU" sz="3200" dirty="0" smtClean="0"/>
              <a:t>Subsystem scientists confirmed</a:t>
            </a:r>
          </a:p>
          <a:p>
            <a:pPr lvl="1"/>
            <a:r>
              <a:rPr lang="en-AU" dirty="0" smtClean="0"/>
              <a:t>Emilio Barrios (Operator)&amp; Bernhard Lopez (Engineering)</a:t>
            </a:r>
          </a:p>
          <a:p>
            <a:r>
              <a:rPr lang="en-AU" sz="3200" dirty="0" smtClean="0"/>
              <a:t>Create Project Management Plan</a:t>
            </a:r>
          </a:p>
          <a:p>
            <a:r>
              <a:rPr lang="en-AU" sz="3200" dirty="0" smtClean="0"/>
              <a:t>Light-weight design reviews</a:t>
            </a:r>
          </a:p>
          <a:p>
            <a:pPr lvl="1"/>
            <a:r>
              <a:rPr lang="en-AU" dirty="0" smtClean="0"/>
              <a:t>Panel members?</a:t>
            </a:r>
          </a:p>
        </p:txBody>
      </p:sp>
    </p:spTree>
    <p:extLst>
      <p:ext uri="{BB962C8B-B14F-4D97-AF65-F5344CB8AC3E}">
        <p14:creationId xmlns:p14="http://schemas.microsoft.com/office/powerpoint/2010/main" val="50043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4000" dirty="0" smtClean="0"/>
              <a:t> </a:t>
            </a:r>
            <a:r>
              <a:rPr lang="en-AU" sz="3600" dirty="0" smtClean="0"/>
              <a:t>ALMA is much more than 66 antennas, a correlator and a database</a:t>
            </a:r>
          </a:p>
          <a:p>
            <a:r>
              <a:rPr lang="en-AU" sz="3600" dirty="0"/>
              <a:t> </a:t>
            </a:r>
            <a:r>
              <a:rPr lang="en-AU" sz="3600" dirty="0" smtClean="0"/>
              <a:t>Every component is important and must be monitored centrally 24/7 </a:t>
            </a:r>
          </a:p>
          <a:p>
            <a:r>
              <a:rPr lang="en-AU" sz="3600" dirty="0"/>
              <a:t> </a:t>
            </a:r>
            <a:r>
              <a:rPr lang="en-AU" sz="3600" dirty="0" smtClean="0"/>
              <a:t>Consistent representation of alarms to avoid misjudgements</a:t>
            </a:r>
          </a:p>
          <a:p>
            <a:r>
              <a:rPr lang="en-AU" sz="3600" dirty="0"/>
              <a:t> </a:t>
            </a:r>
            <a:r>
              <a:rPr lang="en-AU" sz="3600" dirty="0" smtClean="0"/>
              <a:t>Increase system stability and hence operational efficiency</a:t>
            </a:r>
            <a:endParaRPr lang="en-AU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Motivation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439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2"/>
          <p:cNvSpPr>
            <a:spLocks noGrp="1"/>
          </p:cNvSpPr>
          <p:nvPr>
            <p:ph type="title"/>
          </p:nvPr>
        </p:nvSpPr>
        <p:spPr bwMode="auto">
          <a:xfrm>
            <a:off x="971550" y="260350"/>
            <a:ext cx="7920038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  <a:cs typeface="Calibri" charset="0"/>
              </a:rPr>
              <a:t>That’s all!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513"/>
            <a:ext cx="9144000" cy="58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4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 bwMode="auto">
          <a:xfrm>
            <a:off x="1331640" y="63500"/>
            <a:ext cx="6769373" cy="100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Arial" charset="0"/>
                <a:ea typeface="ＭＳ Ｐゴシック" charset="0"/>
              </a:rPr>
              <a:t>Things to be monitored (not complete)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Content Placeholder 3" descr="almaAlarmSystemMindMap_eba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4" r="-7964"/>
          <a:stretch>
            <a:fillRect/>
          </a:stretch>
        </p:blipFill>
        <p:spPr>
          <a:xfrm>
            <a:off x="-443710" y="1063625"/>
            <a:ext cx="9895644" cy="5893767"/>
          </a:xfrm>
        </p:spPr>
      </p:pic>
    </p:spTree>
    <p:extLst>
      <p:ext uri="{BB962C8B-B14F-4D97-AF65-F5344CB8AC3E}">
        <p14:creationId xmlns:p14="http://schemas.microsoft.com/office/powerpoint/2010/main" val="93328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ACS alarm panel (red circle) is the only official source of alarm notifications to the array operators</a:t>
            </a:r>
          </a:p>
          <a:p>
            <a:pPr lvl="1"/>
            <a:r>
              <a:rPr lang="en-US" dirty="0" smtClean="0"/>
              <a:t>Only tabular representation, no situational awareness</a:t>
            </a:r>
          </a:p>
          <a:p>
            <a:pPr lvl="1"/>
            <a:r>
              <a:rPr lang="en-US" dirty="0" smtClean="0"/>
              <a:t>Can by design never cover everything</a:t>
            </a:r>
          </a:p>
          <a:p>
            <a:pPr lvl="1"/>
            <a:r>
              <a:rPr lang="en-US" dirty="0" smtClean="0"/>
              <a:t>Only available when the online software is running</a:t>
            </a:r>
          </a:p>
          <a:p>
            <a:r>
              <a:rPr lang="en-US" dirty="0" smtClean="0"/>
              <a:t>Many prototype tools to cover the gaps – no consistency</a:t>
            </a:r>
          </a:p>
          <a:p>
            <a:r>
              <a:rPr lang="en-US" dirty="0" smtClean="0"/>
              <a:t>Many “blind spots”</a:t>
            </a:r>
          </a:p>
          <a:p>
            <a:r>
              <a:rPr lang="en-US" dirty="0" smtClean="0"/>
              <a:t>A good (bad) chance to miss out on important alarms or react too late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1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 Alarm Panel</a:t>
            </a:r>
            <a:endParaRPr lang="en-US" dirty="0"/>
          </a:p>
        </p:txBody>
      </p:sp>
      <p:pic>
        <p:nvPicPr>
          <p:cNvPr id="4" name="Content Placeholder 3" descr="acs_alarmPanel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6" r="10546"/>
          <a:stretch>
            <a:fillRect/>
          </a:stretch>
        </p:blipFill>
        <p:spPr>
          <a:xfrm>
            <a:off x="-14528" y="1340768"/>
            <a:ext cx="9158528" cy="5036837"/>
          </a:xfrm>
        </p:spPr>
      </p:pic>
    </p:spTree>
    <p:extLst>
      <p:ext uri="{BB962C8B-B14F-4D97-AF65-F5344CB8AC3E}">
        <p14:creationId xmlns:p14="http://schemas.microsoft.com/office/powerpoint/2010/main" val="314308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OMC</a:t>
            </a:r>
            <a:endParaRPr lang="en-US" dirty="0"/>
          </a:p>
        </p:txBody>
      </p:sp>
      <p:pic>
        <p:nvPicPr>
          <p:cNvPr id="5" name="Content Placeholder 4" descr="antNavigatorAlarmJlogSync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" b="1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472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Antenna Devices by AOG</a:t>
            </a:r>
            <a:endParaRPr lang="en-US" dirty="0"/>
          </a:p>
        </p:txBody>
      </p:sp>
      <p:pic>
        <p:nvPicPr>
          <p:cNvPr id="4" name="Content Placeholder 3" descr="criticalAntDevicesGUI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" b="5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45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Map by OMC+HCI</a:t>
            </a:r>
            <a:endParaRPr lang="en-US" dirty="0"/>
          </a:p>
        </p:txBody>
      </p:sp>
      <p:pic>
        <p:nvPicPr>
          <p:cNvPr id="4" name="Content Placeholder 3" descr="deviceMap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" b="5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673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o-official">
  <a:themeElements>
    <a:clrScheme name="ESO-official-B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O-official-B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000" dirty="0" smtClean="0">
            <a:latin typeface="HelveticaNeueLT Com 65 Md" pitchFamily="34" charset="0"/>
            <a:ea typeface="+mn-ea"/>
            <a:cs typeface="+mn-cs"/>
          </a:defRPr>
        </a:defPPr>
      </a:lstStyle>
    </a:txDef>
  </a:objectDefaults>
  <a:extraClrSchemeLst>
    <a:extraClrScheme>
      <a:clrScheme name="ESO-official-B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O-official-B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O-official-B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O-official-B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O-official-B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O-official-B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O-official-B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O-official-B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O-official-B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O-official-B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O-official-B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O-official-B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19284</TotalTime>
  <Words>659</Words>
  <Application>Microsoft Macintosh PowerPoint</Application>
  <PresentationFormat>On-screen Show (4:3)</PresentationFormat>
  <Paragraphs>120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eso-official</vt:lpstr>
      <vt:lpstr>PowerPoint Presentation</vt:lpstr>
      <vt:lpstr>Overview</vt:lpstr>
      <vt:lpstr>Motivation</vt:lpstr>
      <vt:lpstr>Things to be monitored (not complete)</vt:lpstr>
      <vt:lpstr>What we have today</vt:lpstr>
      <vt:lpstr>ACS Alarm Panel</vt:lpstr>
      <vt:lpstr>OMC</vt:lpstr>
      <vt:lpstr>Critical Antenna Devices by AOG</vt:lpstr>
      <vt:lpstr>Device Map by OMC+HCI</vt:lpstr>
      <vt:lpstr>AOG Alarm Panel</vt:lpstr>
      <vt:lpstr>Email Alarm Notification</vt:lpstr>
      <vt:lpstr>Approach</vt:lpstr>
      <vt:lpstr>Status update</vt:lpstr>
      <vt:lpstr>Overview of ESA model</vt:lpstr>
      <vt:lpstr>Overview of ESA model</vt:lpstr>
      <vt:lpstr>Overview of ESA model</vt:lpstr>
      <vt:lpstr>Overview of ESA model</vt:lpstr>
      <vt:lpstr>Overview of ESA model</vt:lpstr>
      <vt:lpstr>Overview of ESA model</vt:lpstr>
      <vt:lpstr>Alarm panel mock-ups</vt:lpstr>
      <vt:lpstr>Alarm panel mock-ups</vt:lpstr>
      <vt:lpstr>Alarm panel mock-ups</vt:lpstr>
      <vt:lpstr>Alarm panel mock-ups</vt:lpstr>
      <vt:lpstr>Alarm panel mock-ups</vt:lpstr>
      <vt:lpstr>Alarm panel mock-ups</vt:lpstr>
      <vt:lpstr>Alarm panel mock-ups</vt:lpstr>
      <vt:lpstr>High-level Architecture</vt:lpstr>
      <vt:lpstr>Next steps</vt:lpstr>
      <vt:lpstr>Next steps</vt:lpstr>
      <vt:lpstr>That’s all!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mmiranda</dc:creator>
  <cp:lastModifiedBy>Erich Schmid</cp:lastModifiedBy>
  <cp:revision>321</cp:revision>
  <dcterms:created xsi:type="dcterms:W3CDTF">2011-12-14T11:04:42Z</dcterms:created>
  <dcterms:modified xsi:type="dcterms:W3CDTF">2016-12-12T14:44:41Z</dcterms:modified>
</cp:coreProperties>
</file>